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524122F0-BD2E-4C58-9361-E44430451490}" type="datetimeFigureOut">
              <a:rPr lang="en-US" smtClean="0"/>
              <a:t>10/24/2013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E43AA09-7894-4498-A79D-B0FCB276B5C2}"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4122F0-BD2E-4C58-9361-E44430451490}"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43AA09-7894-4498-A79D-B0FCB276B5C2}"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4122F0-BD2E-4C58-9361-E44430451490}"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43AA09-7894-4498-A79D-B0FCB276B5C2}"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4122F0-BD2E-4C58-9361-E44430451490}"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43AA09-7894-4498-A79D-B0FCB276B5C2}"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4122F0-BD2E-4C58-9361-E44430451490}"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43AA09-7894-4498-A79D-B0FCB276B5C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24122F0-BD2E-4C58-9361-E44430451490}"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43AA09-7894-4498-A79D-B0FCB276B5C2}"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4122F0-BD2E-4C58-9361-E44430451490}" type="datetimeFigureOut">
              <a:rPr lang="en-US" smtClean="0"/>
              <a:t>10/24/2013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43AA09-7894-4498-A79D-B0FCB276B5C2}"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4122F0-BD2E-4C58-9361-E44430451490}" type="datetimeFigureOut">
              <a:rPr lang="en-US" smtClean="0"/>
              <a:t>10/24/2013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43AA09-7894-4498-A79D-B0FCB276B5C2}"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4122F0-BD2E-4C58-9361-E44430451490}" type="datetimeFigureOut">
              <a:rPr lang="en-US" smtClean="0"/>
              <a:t>10/24/2013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43AA09-7894-4498-A79D-B0FCB276B5C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4122F0-BD2E-4C58-9361-E44430451490}"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43AA09-7894-4498-A79D-B0FCB276B5C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4122F0-BD2E-4C58-9361-E44430451490}"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43AA09-7894-4498-A79D-B0FCB276B5C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524122F0-BD2E-4C58-9361-E44430451490}" type="datetimeFigureOut">
              <a:rPr lang="en-US" smtClean="0"/>
              <a:t>10/24/2013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E43AA09-7894-4498-A79D-B0FCB276B5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New Constitution</a:t>
            </a:r>
            <a:endParaRPr lang="en-US" dirty="0"/>
          </a:p>
        </p:txBody>
      </p:sp>
      <p:sp>
        <p:nvSpPr>
          <p:cNvPr id="3" name="Subtitle 2"/>
          <p:cNvSpPr>
            <a:spLocks noGrp="1"/>
          </p:cNvSpPr>
          <p:nvPr>
            <p:ph type="subTitle" idx="1"/>
          </p:nvPr>
        </p:nvSpPr>
        <p:spPr/>
        <p:txBody>
          <a:bodyPr/>
          <a:lstStyle/>
          <a:p>
            <a:r>
              <a:rPr lang="en-US" dirty="0" smtClean="0"/>
              <a:t>The Philadelphia Convention of 1787 and the Struggle for Ratification of the Early Republic</a:t>
            </a:r>
            <a:endParaRPr lang="en-US" dirty="0"/>
          </a:p>
        </p:txBody>
      </p:sp>
    </p:spTree>
    <p:extLst>
      <p:ext uri="{BB962C8B-B14F-4D97-AF65-F5344CB8AC3E}">
        <p14:creationId xmlns:p14="http://schemas.microsoft.com/office/powerpoint/2010/main" val="3351074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smtClean="0"/>
              <a:t>The Virginia Plan was authored by James Madison, and embraced many of the fundamental beliefs of Montesquieu regarding government. </a:t>
            </a:r>
          </a:p>
          <a:p>
            <a:r>
              <a:rPr lang="en-US" dirty="0" smtClean="0"/>
              <a:t>It would divide the government into three branches: Executive, Legislative, and Judicial.</a:t>
            </a:r>
          </a:p>
          <a:p>
            <a:r>
              <a:rPr lang="en-US" dirty="0" smtClean="0"/>
              <a:t>Because he was from a state which had a large population, James Madison supported “proportional representation” – meaning that the larger the states were, the larger their representation would be in Congress.</a:t>
            </a:r>
            <a:endParaRPr lang="en-US" dirty="0"/>
          </a:p>
        </p:txBody>
      </p:sp>
      <p:sp>
        <p:nvSpPr>
          <p:cNvPr id="5" name="Title 4"/>
          <p:cNvSpPr>
            <a:spLocks noGrp="1"/>
          </p:cNvSpPr>
          <p:nvPr>
            <p:ph type="title"/>
          </p:nvPr>
        </p:nvSpPr>
        <p:spPr/>
        <p:txBody>
          <a:bodyPr/>
          <a:lstStyle/>
          <a:p>
            <a:r>
              <a:rPr lang="en-US" dirty="0" smtClean="0"/>
              <a:t>The Virginia Plan</a:t>
            </a:r>
            <a:endParaRPr lang="en-US" dirty="0"/>
          </a:p>
        </p:txBody>
      </p:sp>
    </p:spTree>
    <p:extLst>
      <p:ext uri="{BB962C8B-B14F-4D97-AF65-F5344CB8AC3E}">
        <p14:creationId xmlns:p14="http://schemas.microsoft.com/office/powerpoint/2010/main" val="3956476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We don’t think of New Jersey as a small state today; however, in terms of population in the 1780s, it was. </a:t>
            </a:r>
          </a:p>
          <a:p>
            <a:r>
              <a:rPr lang="en-US" dirty="0" smtClean="0"/>
              <a:t>William Paterson of New Jersey proposed a plan of government which would only slightly alter the Articles of Confederation.  It would give the government the power to tax and the power to regulate trade. </a:t>
            </a:r>
          </a:p>
          <a:p>
            <a:r>
              <a:rPr lang="en-US" dirty="0" smtClean="0"/>
              <a:t>Representation in the Articles of Confederation Congress, however, would remain the same: each state would have equal </a:t>
            </a:r>
            <a:r>
              <a:rPr lang="en-US" dirty="0" err="1" smtClean="0"/>
              <a:t>represenation</a:t>
            </a:r>
            <a:r>
              <a:rPr lang="en-US" dirty="0" smtClean="0"/>
              <a:t>.</a:t>
            </a:r>
            <a:endParaRPr lang="en-US" dirty="0"/>
          </a:p>
        </p:txBody>
      </p:sp>
      <p:sp>
        <p:nvSpPr>
          <p:cNvPr id="3" name="Title 2"/>
          <p:cNvSpPr>
            <a:spLocks noGrp="1"/>
          </p:cNvSpPr>
          <p:nvPr>
            <p:ph type="title"/>
          </p:nvPr>
        </p:nvSpPr>
        <p:spPr/>
        <p:txBody>
          <a:bodyPr/>
          <a:lstStyle/>
          <a:p>
            <a:r>
              <a:rPr lang="en-US" dirty="0" smtClean="0"/>
              <a:t>The New Jersey Plan</a:t>
            </a:r>
            <a:endParaRPr lang="en-US" dirty="0"/>
          </a:p>
        </p:txBody>
      </p:sp>
    </p:spTree>
    <p:extLst>
      <p:ext uri="{BB962C8B-B14F-4D97-AF65-F5344CB8AC3E}">
        <p14:creationId xmlns:p14="http://schemas.microsoft.com/office/powerpoint/2010/main" val="3078397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Great Compromise</a:t>
            </a:r>
            <a:endParaRPr lang="en-US" dirty="0"/>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08508" y="2239963"/>
            <a:ext cx="2958234" cy="3876675"/>
          </a:xfrm>
        </p:spPr>
      </p:pic>
      <p:sp>
        <p:nvSpPr>
          <p:cNvPr id="6" name="Content Placeholder 5"/>
          <p:cNvSpPr>
            <a:spLocks noGrp="1"/>
          </p:cNvSpPr>
          <p:nvPr>
            <p:ph sz="quarter" idx="14"/>
          </p:nvPr>
        </p:nvSpPr>
        <p:spPr/>
        <p:txBody>
          <a:bodyPr>
            <a:normAutofit fontScale="70000" lnSpcReduction="20000"/>
          </a:bodyPr>
          <a:lstStyle/>
          <a:p>
            <a:r>
              <a:rPr lang="en-US" dirty="0" smtClean="0"/>
              <a:t>The Founding Fathers elected to create a government with three branches. </a:t>
            </a:r>
          </a:p>
          <a:p>
            <a:r>
              <a:rPr lang="en-US" dirty="0" smtClean="0"/>
              <a:t>The Legislative Branch would be composed to two houses.</a:t>
            </a:r>
          </a:p>
          <a:p>
            <a:r>
              <a:rPr lang="en-US" dirty="0" smtClean="0"/>
              <a:t>The House of Representatives would have proportional representation, and delegates would be elected by the people. </a:t>
            </a:r>
          </a:p>
          <a:p>
            <a:r>
              <a:rPr lang="en-US" dirty="0" smtClean="0"/>
              <a:t>The Senate would have equal representation, and Senators would be elected by the state assemblies. </a:t>
            </a:r>
          </a:p>
          <a:p>
            <a:r>
              <a:rPr lang="en-US" dirty="0" smtClean="0"/>
              <a:t>NOTE: The 17</a:t>
            </a:r>
            <a:r>
              <a:rPr lang="en-US" baseline="30000" dirty="0" smtClean="0"/>
              <a:t>th</a:t>
            </a:r>
            <a:r>
              <a:rPr lang="en-US" dirty="0" smtClean="0"/>
              <a:t> Amendment, passed in 1913 would change the way Senators were elected. </a:t>
            </a:r>
            <a:endParaRPr lang="en-US" dirty="0"/>
          </a:p>
        </p:txBody>
      </p:sp>
    </p:spTree>
    <p:extLst>
      <p:ext uri="{BB962C8B-B14F-4D97-AF65-F5344CB8AC3E}">
        <p14:creationId xmlns:p14="http://schemas.microsoft.com/office/powerpoint/2010/main" val="2399423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Three Fifths Compromise</a:t>
            </a:r>
            <a:endParaRPr lang="en-US" sz="3600"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16200000">
            <a:off x="-350378" y="2941178"/>
            <a:ext cx="4358356" cy="2590800"/>
          </a:xfrm>
        </p:spPr>
      </p:pic>
      <p:sp>
        <p:nvSpPr>
          <p:cNvPr id="4" name="Content Placeholder 3"/>
          <p:cNvSpPr>
            <a:spLocks noGrp="1"/>
          </p:cNvSpPr>
          <p:nvPr>
            <p:ph sz="quarter" idx="14"/>
          </p:nvPr>
        </p:nvSpPr>
        <p:spPr>
          <a:xfrm>
            <a:off x="3200400" y="2133600"/>
            <a:ext cx="5248655" cy="4191000"/>
          </a:xfrm>
        </p:spPr>
        <p:txBody>
          <a:bodyPr>
            <a:normAutofit fontScale="85000" lnSpcReduction="10000"/>
          </a:bodyPr>
          <a:lstStyle/>
          <a:p>
            <a:r>
              <a:rPr lang="en-US" dirty="0" smtClean="0"/>
              <a:t>Perhaps one of the most shameful aspects of the Constitution is the way it avoided questions about the future of enslaved people in America. </a:t>
            </a:r>
          </a:p>
          <a:p>
            <a:r>
              <a:rPr lang="en-US" dirty="0" smtClean="0"/>
              <a:t>The Constitution included a compromise which counted the enslaved population of states as three-fifths of a person for the purposes of taxation and representation in Congress. </a:t>
            </a:r>
          </a:p>
          <a:p>
            <a:r>
              <a:rPr lang="en-US" dirty="0" smtClean="0"/>
              <a:t>The result: Southern slaveholders paid higher taxes, but they also received more power in the House of Representatives </a:t>
            </a:r>
            <a:r>
              <a:rPr lang="en-US" i="1" u="sng" dirty="0" smtClean="0"/>
              <a:t>because they were slaveholders</a:t>
            </a:r>
            <a:r>
              <a:rPr lang="en-US" dirty="0" smtClean="0"/>
              <a:t>!</a:t>
            </a:r>
            <a:endParaRPr lang="en-US" dirty="0"/>
          </a:p>
        </p:txBody>
      </p:sp>
    </p:spTree>
    <p:extLst>
      <p:ext uri="{BB962C8B-B14F-4D97-AF65-F5344CB8AC3E}">
        <p14:creationId xmlns:p14="http://schemas.microsoft.com/office/powerpoint/2010/main" val="3876745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International Slave Trade</a:t>
            </a:r>
            <a:endParaRPr lang="en-US" sz="4400" dirty="0"/>
          </a:p>
        </p:txBody>
      </p:sp>
      <p:sp>
        <p:nvSpPr>
          <p:cNvPr id="3" name="Content Placeholder 2"/>
          <p:cNvSpPr>
            <a:spLocks noGrp="1"/>
          </p:cNvSpPr>
          <p:nvPr>
            <p:ph sz="quarter" idx="13"/>
          </p:nvPr>
        </p:nvSpPr>
        <p:spPr/>
        <p:txBody>
          <a:bodyPr>
            <a:normAutofit fontScale="92500"/>
          </a:bodyPr>
          <a:lstStyle/>
          <a:p>
            <a:r>
              <a:rPr lang="en-US" dirty="0" smtClean="0"/>
              <a:t>The Constitution also forbid any Congress from banning the international slave trade for a period of twenty years.  This meant that the ghastly “Middle Passage” would continue to bring enslaved men and women to the United States until the year 1808.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363553" y="2239963"/>
            <a:ext cx="2366594" cy="3876675"/>
          </a:xfrm>
        </p:spPr>
      </p:pic>
    </p:spTree>
    <p:extLst>
      <p:ext uri="{BB962C8B-B14F-4D97-AF65-F5344CB8AC3E}">
        <p14:creationId xmlns:p14="http://schemas.microsoft.com/office/powerpoint/2010/main" val="3315267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Signing and Ratifying the Constitution</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6033" b="6033"/>
          <a:stretch>
            <a:fillRect/>
          </a:stretch>
        </p:blipFill>
        <p:spPr/>
      </p:pic>
      <p:sp>
        <p:nvSpPr>
          <p:cNvPr id="7" name="Text Placeholder 6"/>
          <p:cNvSpPr>
            <a:spLocks noGrp="1"/>
          </p:cNvSpPr>
          <p:nvPr>
            <p:ph type="body" sz="half" idx="2"/>
          </p:nvPr>
        </p:nvSpPr>
        <p:spPr>
          <a:xfrm>
            <a:off x="688489" y="5324306"/>
            <a:ext cx="7756264" cy="1305094"/>
          </a:xfrm>
        </p:spPr>
        <p:txBody>
          <a:bodyPr>
            <a:normAutofit fontScale="92500"/>
          </a:bodyPr>
          <a:lstStyle/>
          <a:p>
            <a:pPr algn="l"/>
            <a:r>
              <a:rPr lang="en-US" dirty="0" smtClean="0"/>
              <a:t>Of the fifty-five (55) men who attended the Constitutional Convention, only thirty-nine (39) would sign the document before it was presented to “the People” for ratification.  Several men who helped to write the Constitution ended up opposing the document and never signed it. Once presented to the states, nine (9) of the thirteen states would be required to ratify the document for it to become the law of the land. </a:t>
            </a:r>
            <a:endParaRPr lang="en-US" dirty="0"/>
          </a:p>
        </p:txBody>
      </p:sp>
    </p:spTree>
    <p:extLst>
      <p:ext uri="{BB962C8B-B14F-4D97-AF65-F5344CB8AC3E}">
        <p14:creationId xmlns:p14="http://schemas.microsoft.com/office/powerpoint/2010/main" val="467044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276600" y="2133600"/>
            <a:ext cx="5483683" cy="3878263"/>
          </a:xfrm>
        </p:spPr>
      </p:pic>
      <p:sp>
        <p:nvSpPr>
          <p:cNvPr id="5" name="Title 4"/>
          <p:cNvSpPr>
            <a:spLocks noGrp="1"/>
          </p:cNvSpPr>
          <p:nvPr>
            <p:ph type="title"/>
          </p:nvPr>
        </p:nvSpPr>
        <p:spPr/>
        <p:txBody>
          <a:bodyPr/>
          <a:lstStyle/>
          <a:p>
            <a:r>
              <a:rPr lang="en-US" dirty="0" smtClean="0"/>
              <a:t>Federalism </a:t>
            </a:r>
            <a:endParaRPr lang="en-US" dirty="0"/>
          </a:p>
        </p:txBody>
      </p:sp>
      <p:sp>
        <p:nvSpPr>
          <p:cNvPr id="8" name="Rounded Rectangle 7"/>
          <p:cNvSpPr/>
          <p:nvPr/>
        </p:nvSpPr>
        <p:spPr>
          <a:xfrm>
            <a:off x="152400" y="1981200"/>
            <a:ext cx="3581400" cy="441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Federalism is a system of government which divides power between a national, a state, and local government agencies.  The idea that citizens could be members of more than one government at the same time was a novel device.  Under the Constitution, the national government was “the supreme law of the land.”  The supremacy of the national government, though, would be tested. </a:t>
            </a:r>
            <a:endParaRPr lang="en-US" dirty="0"/>
          </a:p>
        </p:txBody>
      </p:sp>
    </p:spTree>
    <p:extLst>
      <p:ext uri="{BB962C8B-B14F-4D97-AF65-F5344CB8AC3E}">
        <p14:creationId xmlns:p14="http://schemas.microsoft.com/office/powerpoint/2010/main" val="1448473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u="sng" dirty="0" smtClean="0">
                <a:solidFill>
                  <a:schemeClr val="tx2">
                    <a:lumMod val="75000"/>
                  </a:schemeClr>
                </a:solidFill>
              </a:rPr>
              <a:t>The Legislative Branch</a:t>
            </a:r>
            <a:r>
              <a:rPr lang="en-US" dirty="0" smtClean="0"/>
              <a:t>: The Founding Fathers considered the legislative branch to be the most important branch, and invested it with the power to make laws. </a:t>
            </a:r>
          </a:p>
          <a:p>
            <a:r>
              <a:rPr lang="en-US" b="1" u="sng" dirty="0" smtClean="0">
                <a:solidFill>
                  <a:schemeClr val="tx2">
                    <a:lumMod val="75000"/>
                  </a:schemeClr>
                </a:solidFill>
              </a:rPr>
              <a:t>The Executive Branch</a:t>
            </a:r>
            <a:r>
              <a:rPr lang="en-US" dirty="0" smtClean="0"/>
              <a:t>: As that representative of “the People,” the President’s job was to execute and enforce the laws of the Congress. </a:t>
            </a:r>
          </a:p>
          <a:p>
            <a:r>
              <a:rPr lang="en-US" b="1" u="sng" dirty="0" smtClean="0">
                <a:solidFill>
                  <a:schemeClr val="tx2">
                    <a:lumMod val="75000"/>
                  </a:schemeClr>
                </a:solidFill>
              </a:rPr>
              <a:t>The Judicial Branch</a:t>
            </a:r>
            <a:r>
              <a:rPr lang="en-US" dirty="0" smtClean="0"/>
              <a:t>: Although this branch of the government was less developed than the other two, its job was to serve as an independent branch of government that interpreted the law. </a:t>
            </a:r>
            <a:endParaRPr lang="en-US" dirty="0"/>
          </a:p>
        </p:txBody>
      </p:sp>
      <p:sp>
        <p:nvSpPr>
          <p:cNvPr id="3" name="Title 2"/>
          <p:cNvSpPr>
            <a:spLocks noGrp="1"/>
          </p:cNvSpPr>
          <p:nvPr>
            <p:ph type="title"/>
          </p:nvPr>
        </p:nvSpPr>
        <p:spPr/>
        <p:txBody>
          <a:bodyPr/>
          <a:lstStyle/>
          <a:p>
            <a:r>
              <a:rPr lang="en-US" dirty="0" smtClean="0"/>
              <a:t>Separation of Powers</a:t>
            </a:r>
            <a:endParaRPr lang="en-US" dirty="0"/>
          </a:p>
        </p:txBody>
      </p:sp>
    </p:spTree>
    <p:extLst>
      <p:ext uri="{BB962C8B-B14F-4D97-AF65-F5344CB8AC3E}">
        <p14:creationId xmlns:p14="http://schemas.microsoft.com/office/powerpoint/2010/main" val="198133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7200" y="2209800"/>
            <a:ext cx="4136276" cy="3878263"/>
          </a:xfrm>
        </p:spPr>
      </p:pic>
      <p:sp>
        <p:nvSpPr>
          <p:cNvPr id="3" name="Title 2"/>
          <p:cNvSpPr>
            <a:spLocks noGrp="1"/>
          </p:cNvSpPr>
          <p:nvPr>
            <p:ph type="title"/>
          </p:nvPr>
        </p:nvSpPr>
        <p:spPr/>
        <p:txBody>
          <a:bodyPr/>
          <a:lstStyle/>
          <a:p>
            <a:r>
              <a:rPr lang="en-US" dirty="0" smtClean="0"/>
              <a:t>Checks and Balances</a:t>
            </a:r>
            <a:endParaRPr lang="en-US" dirty="0"/>
          </a:p>
        </p:txBody>
      </p:sp>
      <p:sp>
        <p:nvSpPr>
          <p:cNvPr id="5" name="Rounded Rectangle 4"/>
          <p:cNvSpPr/>
          <p:nvPr/>
        </p:nvSpPr>
        <p:spPr>
          <a:xfrm>
            <a:off x="304800" y="2057400"/>
            <a:ext cx="4038600" cy="441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In order to prevent any one branch of the government from becoming too powerful, every branch of the government is granted some ability to limit the power of the other branches.  The President can veto acts of Congress; the Congress can override the President or even impeach him; the Supreme Court can rule laws unconstitutional.   The President appoints Supreme Court justices; the Congress must approve them; they serve for life during good conduct. </a:t>
            </a:r>
            <a:endParaRPr lang="en-US" dirty="0"/>
          </a:p>
        </p:txBody>
      </p:sp>
    </p:spTree>
    <p:extLst>
      <p:ext uri="{BB962C8B-B14F-4D97-AF65-F5344CB8AC3E}">
        <p14:creationId xmlns:p14="http://schemas.microsoft.com/office/powerpoint/2010/main" val="277547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Yes, it’s complicated.  It is difficult on purpose.   Amendments to the Constitution should not take place over transient and insignificant causes.  It has only happened twenty-seven (27) times, and the first ten came in one fell swoop. </a:t>
            </a:r>
          </a:p>
          <a:p>
            <a:r>
              <a:rPr lang="en-US" dirty="0" smtClean="0"/>
              <a:t>Amendments must be proposed – either by a two-thirds vote by both houses of Congress or through two-thirds of the states calling Constitutional Conventions.</a:t>
            </a:r>
          </a:p>
          <a:p>
            <a:r>
              <a:rPr lang="en-US" dirty="0" smtClean="0"/>
              <a:t>Then, amendments must be ratified.  Either three-fourths (38) of the states’ assemblies or three-fourths of the states “state conventions” must ratify the proposed amendment. </a:t>
            </a:r>
            <a:endParaRPr lang="en-US" dirty="0"/>
          </a:p>
        </p:txBody>
      </p:sp>
      <p:sp>
        <p:nvSpPr>
          <p:cNvPr id="3" name="Title 2"/>
          <p:cNvSpPr>
            <a:spLocks noGrp="1"/>
          </p:cNvSpPr>
          <p:nvPr>
            <p:ph type="title"/>
          </p:nvPr>
        </p:nvSpPr>
        <p:spPr/>
        <p:txBody>
          <a:bodyPr/>
          <a:lstStyle/>
          <a:p>
            <a:r>
              <a:rPr lang="en-US" sz="4800" dirty="0" smtClean="0"/>
              <a:t>The Amendment Process</a:t>
            </a:r>
            <a:endParaRPr lang="en-US" sz="4800" dirty="0"/>
          </a:p>
        </p:txBody>
      </p:sp>
    </p:spTree>
    <p:extLst>
      <p:ext uri="{BB962C8B-B14F-4D97-AF65-F5344CB8AC3E}">
        <p14:creationId xmlns:p14="http://schemas.microsoft.com/office/powerpoint/2010/main" val="3191386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533400"/>
            <a:ext cx="7756263" cy="1054250"/>
          </a:xfrm>
        </p:spPr>
        <p:txBody>
          <a:bodyPr/>
          <a:lstStyle/>
          <a:p>
            <a:r>
              <a:rPr lang="en-US" sz="3200" dirty="0" smtClean="0"/>
              <a:t>“Nationalists” – The Federalists Form</a:t>
            </a:r>
            <a:endParaRPr lang="en-US" sz="3200" dirty="0"/>
          </a:p>
        </p:txBody>
      </p:sp>
      <p:sp>
        <p:nvSpPr>
          <p:cNvPr id="5" name="Content Placeholder 4"/>
          <p:cNvSpPr>
            <a:spLocks noGrp="1"/>
          </p:cNvSpPr>
          <p:nvPr>
            <p:ph sz="quarter" idx="13"/>
          </p:nvPr>
        </p:nvSpPr>
        <p:spPr/>
        <p:txBody>
          <a:bodyPr>
            <a:normAutofit fontScale="92500" lnSpcReduction="10000"/>
          </a:bodyPr>
          <a:lstStyle/>
          <a:p>
            <a:r>
              <a:rPr lang="en-US" dirty="0" smtClean="0"/>
              <a:t>Nationalists were men (and the occasional woman) who sought to create a more powerful national government.  Hoping to create a central government with greater vigor, energy, and power than the Articles of Confederation, they were strong supporters of the Constitution. </a:t>
            </a:r>
            <a:endParaRPr lang="en-US" dirty="0"/>
          </a:p>
        </p:txBody>
      </p:sp>
      <p:sp>
        <p:nvSpPr>
          <p:cNvPr id="6" name="Content Placeholder 5"/>
          <p:cNvSpPr>
            <a:spLocks noGrp="1"/>
          </p:cNvSpPr>
          <p:nvPr>
            <p:ph sz="quarter" idx="14"/>
          </p:nvPr>
        </p:nvSpPr>
        <p:spPr/>
        <p:txBody>
          <a:bodyPr>
            <a:normAutofit lnSpcReduction="10000"/>
          </a:bodyPr>
          <a:lstStyle/>
          <a:p>
            <a:r>
              <a:rPr lang="en-US" dirty="0" smtClean="0"/>
              <a:t>Benjamin Franklin</a:t>
            </a:r>
          </a:p>
          <a:p>
            <a:endParaRPr lang="en-US" dirty="0"/>
          </a:p>
          <a:p>
            <a:r>
              <a:rPr lang="en-US" dirty="0" smtClean="0"/>
              <a:t>George Washington</a:t>
            </a:r>
          </a:p>
          <a:p>
            <a:endParaRPr lang="en-US" dirty="0"/>
          </a:p>
          <a:p>
            <a:r>
              <a:rPr lang="en-US" dirty="0" smtClean="0"/>
              <a:t>Robert Morris</a:t>
            </a:r>
          </a:p>
          <a:p>
            <a:endParaRPr lang="en-US" dirty="0"/>
          </a:p>
          <a:p>
            <a:r>
              <a:rPr lang="en-US" dirty="0" smtClean="0"/>
              <a:t>James Madison</a:t>
            </a:r>
          </a:p>
          <a:p>
            <a:endParaRPr lang="en-US" dirty="0"/>
          </a:p>
          <a:p>
            <a:r>
              <a:rPr lang="en-US" dirty="0" smtClean="0"/>
              <a:t>John Adams</a:t>
            </a:r>
            <a:endParaRPr lang="en-US" dirty="0"/>
          </a:p>
        </p:txBody>
      </p:sp>
    </p:spTree>
    <p:extLst>
      <p:ext uri="{BB962C8B-B14F-4D97-AF65-F5344CB8AC3E}">
        <p14:creationId xmlns:p14="http://schemas.microsoft.com/office/powerpoint/2010/main" val="2266216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sz="3600" dirty="0" smtClean="0"/>
              <a:t>The Articles of Confederation </a:t>
            </a:r>
            <a:br>
              <a:rPr lang="en-US" sz="3600" dirty="0" smtClean="0"/>
            </a:br>
            <a:r>
              <a:rPr lang="en-US" sz="3600" dirty="0" smtClean="0"/>
              <a:t>	VS. 				</a:t>
            </a:r>
            <a:br>
              <a:rPr lang="en-US" sz="3600" dirty="0" smtClean="0"/>
            </a:br>
            <a:r>
              <a:rPr lang="en-US" sz="3600" dirty="0" smtClean="0"/>
              <a:t>The Constitution.</a:t>
            </a:r>
            <a:endParaRPr lang="en-US" sz="3600" dirty="0"/>
          </a:p>
        </p:txBody>
      </p:sp>
      <p:sp>
        <p:nvSpPr>
          <p:cNvPr id="6" name="Text Placeholder 5"/>
          <p:cNvSpPr>
            <a:spLocks noGrp="1"/>
          </p:cNvSpPr>
          <p:nvPr>
            <p:ph type="body" idx="1"/>
          </p:nvPr>
        </p:nvSpPr>
        <p:spPr/>
        <p:txBody>
          <a:bodyPr>
            <a:normAutofit fontScale="92500" lnSpcReduction="20000"/>
          </a:bodyPr>
          <a:lstStyle/>
          <a:p>
            <a:r>
              <a:rPr lang="en-US" b="1" u="sng" dirty="0" smtClean="0">
                <a:solidFill>
                  <a:schemeClr val="tx2">
                    <a:lumMod val="75000"/>
                  </a:schemeClr>
                </a:solidFill>
              </a:rPr>
              <a:t>The Articles of Confederation</a:t>
            </a:r>
            <a:endParaRPr lang="en-US" b="1" u="sng" dirty="0">
              <a:solidFill>
                <a:schemeClr val="tx2">
                  <a:lumMod val="75000"/>
                </a:schemeClr>
              </a:solidFill>
            </a:endParaRPr>
          </a:p>
        </p:txBody>
      </p:sp>
      <p:sp>
        <p:nvSpPr>
          <p:cNvPr id="7" name="Content Placeholder 6"/>
          <p:cNvSpPr>
            <a:spLocks noGrp="1"/>
          </p:cNvSpPr>
          <p:nvPr>
            <p:ph sz="half" idx="2"/>
          </p:nvPr>
        </p:nvSpPr>
        <p:spPr/>
        <p:txBody>
          <a:bodyPr/>
          <a:lstStyle/>
          <a:p>
            <a:r>
              <a:rPr lang="en-US" dirty="0" smtClean="0"/>
              <a:t>One branch of government: Congress</a:t>
            </a:r>
          </a:p>
          <a:p>
            <a:endParaRPr lang="en-US" dirty="0"/>
          </a:p>
          <a:p>
            <a:r>
              <a:rPr lang="en-US" dirty="0" smtClean="0"/>
              <a:t>No ability to levy taxes. </a:t>
            </a:r>
          </a:p>
          <a:p>
            <a:endParaRPr lang="en-US" dirty="0"/>
          </a:p>
          <a:p>
            <a:r>
              <a:rPr lang="en-US" dirty="0" smtClean="0"/>
              <a:t>No ability to regulate trade between states.</a:t>
            </a:r>
          </a:p>
        </p:txBody>
      </p:sp>
      <p:sp>
        <p:nvSpPr>
          <p:cNvPr id="8" name="Text Placeholder 7"/>
          <p:cNvSpPr>
            <a:spLocks noGrp="1"/>
          </p:cNvSpPr>
          <p:nvPr>
            <p:ph type="body" sz="quarter" idx="3"/>
          </p:nvPr>
        </p:nvSpPr>
        <p:spPr/>
        <p:txBody>
          <a:bodyPr>
            <a:normAutofit fontScale="92500" lnSpcReduction="20000"/>
          </a:bodyPr>
          <a:lstStyle/>
          <a:p>
            <a:r>
              <a:rPr lang="en-US" b="1" u="sng" dirty="0" smtClean="0">
                <a:solidFill>
                  <a:schemeClr val="tx2">
                    <a:lumMod val="75000"/>
                  </a:schemeClr>
                </a:solidFill>
              </a:rPr>
              <a:t>The Constitution of the Unites States of America</a:t>
            </a:r>
            <a:endParaRPr lang="en-US" b="1" u="sng" dirty="0">
              <a:solidFill>
                <a:schemeClr val="tx2">
                  <a:lumMod val="75000"/>
                </a:schemeClr>
              </a:solidFill>
            </a:endParaRPr>
          </a:p>
        </p:txBody>
      </p:sp>
      <p:sp>
        <p:nvSpPr>
          <p:cNvPr id="9" name="Content Placeholder 8"/>
          <p:cNvSpPr>
            <a:spLocks noGrp="1"/>
          </p:cNvSpPr>
          <p:nvPr>
            <p:ph sz="quarter" idx="4"/>
          </p:nvPr>
        </p:nvSpPr>
        <p:spPr/>
        <p:txBody>
          <a:bodyPr>
            <a:normAutofit lnSpcReduction="10000"/>
          </a:bodyPr>
          <a:lstStyle/>
          <a:p>
            <a:r>
              <a:rPr lang="en-US" dirty="0" smtClean="0"/>
              <a:t>Three branches of government: Congress, the President, the Supreme Court. </a:t>
            </a:r>
          </a:p>
          <a:p>
            <a:r>
              <a:rPr lang="en-US" dirty="0" smtClean="0"/>
              <a:t>Ability to levy taxes</a:t>
            </a:r>
          </a:p>
          <a:p>
            <a:endParaRPr lang="en-US" dirty="0"/>
          </a:p>
          <a:p>
            <a:r>
              <a:rPr lang="en-US" dirty="0" smtClean="0"/>
              <a:t>Ability to regulate trade between the states. </a:t>
            </a:r>
            <a:endParaRPr lang="en-US" dirty="0"/>
          </a:p>
        </p:txBody>
      </p:sp>
    </p:spTree>
    <p:extLst>
      <p:ext uri="{BB962C8B-B14F-4D97-AF65-F5344CB8AC3E}">
        <p14:creationId xmlns:p14="http://schemas.microsoft.com/office/powerpoint/2010/main" val="941464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Shays’ Rebellion of 1786</a:t>
            </a: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32015" y="2239963"/>
            <a:ext cx="2911219" cy="3876675"/>
          </a:xfrm>
        </p:spPr>
      </p:pic>
      <p:sp>
        <p:nvSpPr>
          <p:cNvPr id="4" name="Content Placeholder 3"/>
          <p:cNvSpPr>
            <a:spLocks noGrp="1"/>
          </p:cNvSpPr>
          <p:nvPr>
            <p:ph sz="quarter" idx="14"/>
          </p:nvPr>
        </p:nvSpPr>
        <p:spPr/>
        <p:txBody>
          <a:bodyPr/>
          <a:lstStyle/>
          <a:p>
            <a:r>
              <a:rPr lang="en-US" dirty="0" smtClean="0"/>
              <a:t>When irate farmers – most of whom were in debt due to losses in the money speculation game and high taxes – marched on the arsenal in Springfield, Massachusetts, many of the Founding Fathers saw cause for alarm. </a:t>
            </a:r>
            <a:endParaRPr lang="en-US" dirty="0"/>
          </a:p>
        </p:txBody>
      </p:sp>
    </p:spTree>
    <p:extLst>
      <p:ext uri="{BB962C8B-B14F-4D97-AF65-F5344CB8AC3E}">
        <p14:creationId xmlns:p14="http://schemas.microsoft.com/office/powerpoint/2010/main" val="2020949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Constitutional Convention, 1787</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6033" b="6033"/>
          <a:stretch>
            <a:fillRect/>
          </a:stretch>
        </p:blipFill>
        <p:spPr/>
      </p:pic>
      <p:sp>
        <p:nvSpPr>
          <p:cNvPr id="7" name="Text Placeholder 6"/>
          <p:cNvSpPr>
            <a:spLocks noGrp="1"/>
          </p:cNvSpPr>
          <p:nvPr>
            <p:ph type="body" sz="half" idx="2"/>
          </p:nvPr>
        </p:nvSpPr>
        <p:spPr/>
        <p:txBody>
          <a:bodyPr>
            <a:normAutofit fontScale="92500"/>
          </a:bodyPr>
          <a:lstStyle/>
          <a:p>
            <a:pPr algn="l"/>
            <a:r>
              <a:rPr lang="en-US" dirty="0" smtClean="0"/>
              <a:t>The Constitutional Convention of 1787 was called “for the sole purpose of revising the Articles of Confederation.”  Yet, many of the men who went to Philadelphia in 1787 had more ambitious plans – including James Madison, the “Father of the Constitution.” </a:t>
            </a:r>
            <a:endParaRPr lang="en-US" dirty="0"/>
          </a:p>
        </p:txBody>
      </p:sp>
    </p:spTree>
    <p:extLst>
      <p:ext uri="{BB962C8B-B14F-4D97-AF65-F5344CB8AC3E}">
        <p14:creationId xmlns:p14="http://schemas.microsoft.com/office/powerpoint/2010/main" val="2271677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Philadelphia, 1787</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8491" b="18491"/>
          <a:stretch>
            <a:fillRect/>
          </a:stretch>
        </p:blipFill>
        <p:spPr/>
      </p:pic>
      <p:sp>
        <p:nvSpPr>
          <p:cNvPr id="4" name="Text Placeholder 3"/>
          <p:cNvSpPr>
            <a:spLocks noGrp="1"/>
          </p:cNvSpPr>
          <p:nvPr>
            <p:ph type="body" sz="half" idx="2"/>
          </p:nvPr>
        </p:nvSpPr>
        <p:spPr>
          <a:xfrm>
            <a:off x="688489" y="5324306"/>
            <a:ext cx="7756264" cy="1152694"/>
          </a:xfrm>
        </p:spPr>
        <p:txBody>
          <a:bodyPr>
            <a:normAutofit/>
          </a:bodyPr>
          <a:lstStyle/>
          <a:p>
            <a:pPr algn="l"/>
            <a:r>
              <a:rPr lang="en-US" dirty="0" smtClean="0"/>
              <a:t>George Washington presided over the Constitutional Convention in 1787.  In doing so, the former general and most widely respected of the Founding Fathers gave the meeting legitimacy in the eyes of “the People.”  Everyone agreed that George Washington would not betray the people.</a:t>
            </a:r>
            <a:endParaRPr lang="en-US" dirty="0"/>
          </a:p>
        </p:txBody>
      </p:sp>
    </p:spTree>
    <p:extLst>
      <p:ext uri="{BB962C8B-B14F-4D97-AF65-F5344CB8AC3E}">
        <p14:creationId xmlns:p14="http://schemas.microsoft.com/office/powerpoint/2010/main" val="1417782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5A.  Benjamin Franklin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2853" b="12853"/>
          <a:stretch>
            <a:fillRect/>
          </a:stretch>
        </p:blipFill>
        <p:spPr/>
      </p:pic>
      <p:sp>
        <p:nvSpPr>
          <p:cNvPr id="4" name="Text Placeholder 3"/>
          <p:cNvSpPr>
            <a:spLocks noGrp="1"/>
          </p:cNvSpPr>
          <p:nvPr>
            <p:ph type="body" sz="half" idx="2"/>
          </p:nvPr>
        </p:nvSpPr>
        <p:spPr/>
        <p:txBody>
          <a:bodyPr/>
          <a:lstStyle/>
          <a:p>
            <a:r>
              <a:rPr lang="en-US" dirty="0" smtClean="0"/>
              <a:t>He was the elder statesman at the Convention, from Pennsylvania. </a:t>
            </a:r>
            <a:endParaRPr lang="en-US" dirty="0"/>
          </a:p>
        </p:txBody>
      </p:sp>
    </p:spTree>
    <p:extLst>
      <p:ext uri="{BB962C8B-B14F-4D97-AF65-F5344CB8AC3E}">
        <p14:creationId xmlns:p14="http://schemas.microsoft.com/office/powerpoint/2010/main" val="674378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5B.  Roger Sherman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645281"/>
            <a:ext cx="4116388" cy="5394400"/>
          </a:xfrm>
        </p:spPr>
      </p:pic>
      <p:sp>
        <p:nvSpPr>
          <p:cNvPr id="4" name="Text Placeholder 3"/>
          <p:cNvSpPr>
            <a:spLocks noGrp="1"/>
          </p:cNvSpPr>
          <p:nvPr>
            <p:ph type="body" sz="half" idx="2"/>
          </p:nvPr>
        </p:nvSpPr>
        <p:spPr/>
        <p:txBody>
          <a:bodyPr>
            <a:normAutofit lnSpcReduction="10000"/>
          </a:bodyPr>
          <a:lstStyle/>
          <a:p>
            <a:pPr algn="l"/>
            <a:r>
              <a:rPr lang="en-US" dirty="0" smtClean="0"/>
              <a:t>He was from the state of Connecticut, and is best known as the man who crafted the Connecticut Compromise – or the “Great Compromise” of 1787.   This agreement set the framework for the current bicameral Congress of the United States.  The compromise was essential to making progress at the Constitutional Convention; large and small states had bickered.</a:t>
            </a:r>
            <a:endParaRPr lang="en-US" dirty="0"/>
          </a:p>
        </p:txBody>
      </p:sp>
    </p:spTree>
    <p:extLst>
      <p:ext uri="{BB962C8B-B14F-4D97-AF65-F5344CB8AC3E}">
        <p14:creationId xmlns:p14="http://schemas.microsoft.com/office/powerpoint/2010/main" val="4119872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219200"/>
            <a:ext cx="3422483" cy="1886921"/>
          </a:xfrm>
        </p:spPr>
        <p:txBody>
          <a:bodyPr/>
          <a:lstStyle/>
          <a:p>
            <a:r>
              <a:rPr lang="en-US" dirty="0" smtClean="0"/>
              <a:t>5C.  Alexander </a:t>
            </a:r>
            <a:br>
              <a:rPr lang="en-US" dirty="0" smtClean="0"/>
            </a:br>
            <a:r>
              <a:rPr lang="en-US" dirty="0"/>
              <a:t> </a:t>
            </a:r>
            <a:r>
              <a:rPr lang="en-US" dirty="0" smtClean="0"/>
              <a:t>       Hamilton</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903863"/>
            <a:ext cx="4116388" cy="4877236"/>
          </a:xfrm>
        </p:spPr>
      </p:pic>
      <p:sp>
        <p:nvSpPr>
          <p:cNvPr id="4" name="Text Placeholder 3"/>
          <p:cNvSpPr>
            <a:spLocks noGrp="1"/>
          </p:cNvSpPr>
          <p:nvPr>
            <p:ph type="body" sz="half" idx="2"/>
          </p:nvPr>
        </p:nvSpPr>
        <p:spPr>
          <a:xfrm>
            <a:off x="5029200" y="3200400"/>
            <a:ext cx="3411725" cy="2517289"/>
          </a:xfrm>
        </p:spPr>
        <p:txBody>
          <a:bodyPr>
            <a:normAutofit lnSpcReduction="10000"/>
          </a:bodyPr>
          <a:lstStyle/>
          <a:p>
            <a:r>
              <a:rPr lang="en-US" dirty="0" smtClean="0"/>
              <a:t>He was the delegate from New York who supported the ratification of the Constitution.  There were two others – </a:t>
            </a:r>
            <a:r>
              <a:rPr lang="en-US" dirty="0" err="1" smtClean="0"/>
              <a:t>Melancton</a:t>
            </a:r>
            <a:r>
              <a:rPr lang="en-US" dirty="0" smtClean="0"/>
              <a:t> Smith and Robert Yates – who opposed the new document.  However, Hamilton sought greater centralized power, the ability to regulate trade, and the power to tax.  He was the most aggressive proponent of the Constitution. </a:t>
            </a:r>
            <a:endParaRPr lang="en-US" dirty="0"/>
          </a:p>
        </p:txBody>
      </p:sp>
    </p:spTree>
    <p:extLst>
      <p:ext uri="{BB962C8B-B14F-4D97-AF65-F5344CB8AC3E}">
        <p14:creationId xmlns:p14="http://schemas.microsoft.com/office/powerpoint/2010/main" val="1876852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5D.  James Madison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598223"/>
            <a:ext cx="4116388" cy="5488517"/>
          </a:xfrm>
        </p:spPr>
      </p:pic>
      <p:sp>
        <p:nvSpPr>
          <p:cNvPr id="4" name="Text Placeholder 3"/>
          <p:cNvSpPr>
            <a:spLocks noGrp="1"/>
          </p:cNvSpPr>
          <p:nvPr>
            <p:ph type="body" sz="half" idx="2"/>
          </p:nvPr>
        </p:nvSpPr>
        <p:spPr/>
        <p:txBody>
          <a:bodyPr>
            <a:normAutofit lnSpcReduction="10000"/>
          </a:bodyPr>
          <a:lstStyle/>
          <a:p>
            <a:r>
              <a:rPr lang="en-US" dirty="0" smtClean="0"/>
              <a:t>James Madison was the author of the Virginia Plan and the primary note-taker at the Constitutional Convention.  Historians rely upon his version of the debates which took place at the secret meeting in order to reconstruct the events.  He would later be a strong supporter of the Constitution and write many of </a:t>
            </a:r>
            <a:r>
              <a:rPr lang="en-US" i="1" u="sng" dirty="0"/>
              <a:t>T</a:t>
            </a:r>
            <a:r>
              <a:rPr lang="en-US" i="1" u="sng" dirty="0" smtClean="0"/>
              <a:t>he Federalist Papers</a:t>
            </a:r>
            <a:r>
              <a:rPr lang="en-US" dirty="0" smtClean="0"/>
              <a:t>. </a:t>
            </a:r>
            <a:endParaRPr lang="en-US" dirty="0"/>
          </a:p>
        </p:txBody>
      </p:sp>
    </p:spTree>
    <p:extLst>
      <p:ext uri="{BB962C8B-B14F-4D97-AF65-F5344CB8AC3E}">
        <p14:creationId xmlns:p14="http://schemas.microsoft.com/office/powerpoint/2010/main" val="382062865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63</TotalTime>
  <Words>1314</Words>
  <Application>Microsoft Office PowerPoint</Application>
  <PresentationFormat>On-screen Show (4:3)</PresentationFormat>
  <Paragraphs>73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Hardcover</vt:lpstr>
      <vt:lpstr>A New Constitution</vt:lpstr>
      <vt:lpstr>“Nationalists” – The Federalists Form</vt:lpstr>
      <vt:lpstr>Shays’ Rebellion of 1786</vt:lpstr>
      <vt:lpstr>The Constitutional Convention, 1787</vt:lpstr>
      <vt:lpstr>Philadelphia, 1787</vt:lpstr>
      <vt:lpstr>5A.  Benjamin Franklin</vt:lpstr>
      <vt:lpstr>5B.  Roger Sherman</vt:lpstr>
      <vt:lpstr>5C.  Alexander          Hamilton</vt:lpstr>
      <vt:lpstr>5D.  James Madison</vt:lpstr>
      <vt:lpstr>The Virginia Plan</vt:lpstr>
      <vt:lpstr>The New Jersey Plan</vt:lpstr>
      <vt:lpstr>The Great Compromise</vt:lpstr>
      <vt:lpstr>The Three Fifths Compromise</vt:lpstr>
      <vt:lpstr>The International Slave Trade</vt:lpstr>
      <vt:lpstr>Signing and Ratifying the Constitution</vt:lpstr>
      <vt:lpstr>Federalism </vt:lpstr>
      <vt:lpstr>Separation of Powers</vt:lpstr>
      <vt:lpstr>Checks and Balances</vt:lpstr>
      <vt:lpstr>The Amendment Process</vt:lpstr>
      <vt:lpstr>The Articles of Confederation   VS.      The Constitution.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Constitution</dc:title>
  <dc:creator>Adam Henry</dc:creator>
  <cp:lastModifiedBy>Adam Henry</cp:lastModifiedBy>
  <cp:revision>7</cp:revision>
  <dcterms:created xsi:type="dcterms:W3CDTF">2013-10-24T11:25:53Z</dcterms:created>
  <dcterms:modified xsi:type="dcterms:W3CDTF">2013-10-24T12:29:49Z</dcterms:modified>
</cp:coreProperties>
</file>